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6"/>
  </p:notesMasterIdLst>
  <p:handoutMasterIdLst>
    <p:handoutMasterId r:id="rId7"/>
  </p:handoutMasterIdLst>
  <p:sldIdLst>
    <p:sldId id="325" r:id="rId3"/>
    <p:sldId id="314" r:id="rId4"/>
    <p:sldId id="348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66C"/>
    <a:srgbClr val="7CC1E7"/>
    <a:srgbClr val="233480"/>
    <a:srgbClr val="21327B"/>
    <a:srgbClr val="29A6DB"/>
    <a:srgbClr val="FFFFFF"/>
    <a:srgbClr val="F4BC21"/>
    <a:srgbClr val="213E57"/>
    <a:srgbClr val="2E566F"/>
    <a:srgbClr val="F4B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4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6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5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14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2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64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44ED66D-E9AB-498C-B8A4-EF2D9432221B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87ABE4-7570-4077-B49E-0710DDE638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23875" y="369740"/>
            <a:ext cx="1909068" cy="398779"/>
          </a:xfrm>
          <a:prstGeom prst="rect">
            <a:avLst/>
          </a:prstGeom>
          <a:solidFill>
            <a:srgbClr val="20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97768" y="369740"/>
            <a:ext cx="72132" cy="398779"/>
          </a:xfrm>
          <a:prstGeom prst="rect">
            <a:avLst/>
          </a:prstGeom>
          <a:solidFill>
            <a:srgbClr val="20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23875" y="369740"/>
            <a:ext cx="1909068" cy="398779"/>
          </a:xfrm>
          <a:prstGeom prst="rect">
            <a:avLst/>
          </a:prstGeom>
          <a:solidFill>
            <a:srgbClr val="20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97768" y="369740"/>
            <a:ext cx="72132" cy="398779"/>
          </a:xfrm>
          <a:prstGeom prst="rect">
            <a:avLst/>
          </a:prstGeom>
          <a:solidFill>
            <a:srgbClr val="20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等腰三角形 40"/>
          <p:cNvSpPr/>
          <p:nvPr/>
        </p:nvSpPr>
        <p:spPr>
          <a:xfrm rot="5400000">
            <a:off x="627188" y="560882"/>
            <a:ext cx="3545756" cy="3287840"/>
          </a:xfrm>
          <a:prstGeom prst="triangle">
            <a:avLst/>
          </a:prstGeom>
          <a:solidFill>
            <a:srgbClr val="2064A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195140" y="344858"/>
            <a:ext cx="3545756" cy="3287840"/>
          </a:xfrm>
          <a:prstGeom prst="triangle">
            <a:avLst/>
          </a:prstGeom>
          <a:solidFill>
            <a:srgbClr val="2064A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5400000">
            <a:off x="-157258" y="152487"/>
            <a:ext cx="3545756" cy="3287840"/>
          </a:xfrm>
          <a:prstGeom prst="triangle">
            <a:avLst/>
          </a:prstGeom>
          <a:solidFill>
            <a:srgbClr val="20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 flipH="1" flipV="1">
            <a:off x="8113020" y="3108724"/>
            <a:ext cx="3545758" cy="3287840"/>
          </a:xfrm>
          <a:prstGeom prst="triangle">
            <a:avLst/>
          </a:prstGeom>
          <a:solidFill>
            <a:srgbClr val="2064A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等腰三角形 44"/>
          <p:cNvSpPr/>
          <p:nvPr/>
        </p:nvSpPr>
        <p:spPr>
          <a:xfrm rot="5400000" flipH="1" flipV="1">
            <a:off x="8393410" y="3229087"/>
            <a:ext cx="3545758" cy="3287840"/>
          </a:xfrm>
          <a:prstGeom prst="triangle">
            <a:avLst/>
          </a:prstGeom>
          <a:solidFill>
            <a:srgbClr val="2064A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 flipH="1" flipV="1">
            <a:off x="8775204" y="3441202"/>
            <a:ext cx="3545757" cy="3287839"/>
          </a:xfrm>
          <a:prstGeom prst="triangle">
            <a:avLst/>
          </a:prstGeom>
          <a:solidFill>
            <a:srgbClr val="20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2566035" y="2026285"/>
            <a:ext cx="8231505" cy="2658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8966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4800" b="1" dirty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inpin heiti" panose="00000500000000000000" pitchFamily="2" charset="-122"/>
              </a:rPr>
              <a:t>《</a:t>
            </a:r>
            <a:r>
              <a:rPr lang="zh-CN" altLang="en-US" sz="4800" b="1" dirty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关于公开征集抚顺市人民政府</a:t>
            </a:r>
            <a:r>
              <a:rPr lang="en-US" altLang="zh-CN" sz="4800" b="1" dirty="0" smtClea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2024</a:t>
            </a:r>
            <a:r>
              <a:rPr lang="zh-CN" altLang="en-US" sz="4800" b="1" dirty="0" smtClean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年</a:t>
            </a:r>
            <a:r>
              <a:rPr lang="zh-CN" altLang="en-US" sz="4800" b="1" dirty="0">
                <a:solidFill>
                  <a:srgbClr val="000000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立法计划建议项目的公告》解读</a:t>
            </a:r>
          </a:p>
        </p:txBody>
      </p:sp>
      <p:pic>
        <p:nvPicPr>
          <p:cNvPr id="4" name="4ec7fd36-e7f6-4727-a60f-5d02ea41070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346" y="-8375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8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1"/>
          <p:cNvSpPr/>
          <p:nvPr>
            <p:custDataLst>
              <p:tags r:id="rId1"/>
            </p:custDataLst>
          </p:nvPr>
        </p:nvSpPr>
        <p:spPr>
          <a:xfrm>
            <a:off x="819150" y="1176020"/>
            <a:ext cx="1043305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2800" b="1" kern="0" dirty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    </a:t>
            </a:r>
            <a:r>
              <a:rPr lang="zh-CN" sz="2800" b="1" kern="0" dirty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为深入推进科学立法、民主立法、依法立法，提高市政府立法计划编制的科学性、针对性和有效性，现向社会公开征集市政府</a:t>
            </a:r>
            <a:r>
              <a:rPr lang="zh-CN" sz="2800" b="1" kern="0" dirty="0" smtClean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202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4</a:t>
            </a:r>
            <a:r>
              <a:rPr lang="zh-CN" sz="2800" b="1" kern="0" dirty="0" smtClean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年</a:t>
            </a:r>
            <a:r>
              <a:rPr lang="zh-CN" sz="2800" b="1" kern="0" dirty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立法计划建议项目。公民、法人和其他组织均可围绕城乡建设与管理、环境保护、历史文化保护等方面的事项，提出立法建议项目，也可对我市现行有效的政府规章提出修改或者废止建议。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zh-CN" sz="2800" b="1" kern="0" dirty="0">
              <a:solidFill>
                <a:schemeClr val="tx1"/>
              </a:solidFill>
              <a:latin typeface="字魂36号-正文宋楷" panose="02000000000000000000" charset="-122"/>
              <a:ea typeface="字魂36号-正文宋楷" panose="02000000000000000000" charset="-122"/>
              <a:sym typeface="Roboto Ligh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3455" y="369739"/>
            <a:ext cx="1557460" cy="398780"/>
            <a:chOff x="753455" y="369739"/>
            <a:chExt cx="1557460" cy="398780"/>
          </a:xfrm>
        </p:grpSpPr>
        <p:sp>
          <p:nvSpPr>
            <p:cNvPr id="5" name="文本框 4"/>
            <p:cNvSpPr txBox="1"/>
            <p:nvPr/>
          </p:nvSpPr>
          <p:spPr>
            <a:xfrm>
              <a:off x="1013207" y="369739"/>
              <a:ext cx="129770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工作解读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753455" y="499146"/>
              <a:ext cx="141297" cy="1412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20000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1"/>
          <p:cNvSpPr/>
          <p:nvPr>
            <p:custDataLst>
              <p:tags r:id="rId1"/>
            </p:custDataLst>
          </p:nvPr>
        </p:nvSpPr>
        <p:spPr>
          <a:xfrm>
            <a:off x="1013460" y="1631315"/>
            <a:ext cx="999553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b="1" kern="0" dirty="0">
                <a:solidFill>
                  <a:schemeClr val="tx1"/>
                </a:solidFill>
                <a:latin typeface="字魂36号-正文宋楷" panose="02000000000000000000" charset="-122"/>
                <a:ea typeface="字魂36号-正文宋楷" panose="02000000000000000000" charset="-122"/>
                <a:sym typeface="Roboto Light"/>
              </a:rPr>
              <a:t>    </a:t>
            </a:r>
            <a:endParaRPr lang="zh-CN" b="1" kern="0" dirty="0">
              <a:solidFill>
                <a:schemeClr val="tx1"/>
              </a:solidFill>
              <a:latin typeface="字魂36号-正文宋楷" panose="02000000000000000000" charset="-122"/>
              <a:ea typeface="字魂36号-正文宋楷" panose="02000000000000000000" charset="-122"/>
              <a:sym typeface="Roboto Ligh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3455" y="369739"/>
            <a:ext cx="1557460" cy="398780"/>
            <a:chOff x="753455" y="369739"/>
            <a:chExt cx="1557460" cy="398780"/>
          </a:xfrm>
        </p:grpSpPr>
        <p:sp>
          <p:nvSpPr>
            <p:cNvPr id="5" name="文本框 4"/>
            <p:cNvSpPr txBox="1"/>
            <p:nvPr/>
          </p:nvSpPr>
          <p:spPr>
            <a:xfrm>
              <a:off x="1013207" y="369739"/>
              <a:ext cx="129770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工作解读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753455" y="499146"/>
              <a:ext cx="141297" cy="1412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6号-正文宋楷" panose="02000000000000000000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95350" y="1211580"/>
            <a:ext cx="101136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0" dirty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  </a:t>
            </a:r>
            <a:r>
              <a:rPr lang="zh-CN" sz="2800" b="1" kern="0" dirty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立法建议项目可以通过电子邮件或信函等形式提出。提出立法建议项目的，单位请注明单位名称、联系人和联系方式；个人请注明姓名、职业和联系方式。</a:t>
            </a:r>
          </a:p>
          <a:p>
            <a:pPr indent="406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0" dirty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  </a:t>
            </a:r>
            <a:r>
              <a:rPr lang="zh-CN" sz="2800" b="1" kern="0" dirty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征集截止日期：</a:t>
            </a:r>
            <a:r>
              <a:rPr lang="zh-CN" sz="2800" b="1" kern="0" dirty="0" smtClean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202</a:t>
            </a:r>
            <a:r>
              <a:rPr lang="en-US" altLang="zh-CN" sz="2800" b="1" kern="0" dirty="0" smtClean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4</a:t>
            </a:r>
            <a:r>
              <a:rPr lang="zh-CN" sz="2800" b="1" kern="0" dirty="0" smtClean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年10月</a:t>
            </a:r>
            <a:r>
              <a:rPr lang="en-US" altLang="zh-CN" sz="2800" b="1" kern="0" dirty="0" smtClean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25</a:t>
            </a:r>
            <a:r>
              <a:rPr lang="zh-CN" sz="2800" b="1" kern="0" dirty="0" smtClean="0">
                <a:latin typeface="字魂36号-正文宋楷" panose="02000000000000000000" charset="-122"/>
                <a:ea typeface="字魂36号-正文宋楷" panose="02000000000000000000" charset="-122"/>
                <a:cs typeface="Roboto Bold"/>
              </a:rPr>
              <a:t>日</a:t>
            </a:r>
            <a:endParaRPr lang="zh-CN" sz="2800" b="1" kern="0" dirty="0">
              <a:latin typeface="字魂36号-正文宋楷" panose="02000000000000000000" charset="-122"/>
              <a:ea typeface="字魂36号-正文宋楷" panose="02000000000000000000" charset="-122"/>
              <a:cs typeface="Robot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约箭头季度工作总结"/>
  <p:tag name="COMMONDATA" val="eyJoZGlkIjoiNjY4YWVmMGU1ZDg2MjFiZDU2MzA4MzM1YmJmNjAwODIifQ=="/>
  <p:tag name="KSO_WPP_MARK_KEY" val="7c13f4e4-edd3-467a-ac86-f33d558a0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231508"/>
  <p:tag name="MH_LIBRARY" val="GRAPHIC"/>
  <p:tag name="MH_TYPE" val="Text"/>
  <p:tag name="MH_ORDER" val="1"/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2231508"/>
  <p:tag name="MH_LIBRARY" val="GRAPHIC"/>
  <p:tag name="MH_TYPE" val="Text"/>
  <p:tag name="MH_ORDER" val="1"/>
  <p:tag name="PA" val="v4.0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宽屏</PresentationFormat>
  <Paragraphs>10</Paragraphs>
  <Slides>3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inpin heiti</vt:lpstr>
      <vt:lpstr>Roboto Bold</vt:lpstr>
      <vt:lpstr>Roboto Light</vt:lpstr>
      <vt:lpstr>等线</vt:lpstr>
      <vt:lpstr>等线 Light</vt:lpstr>
      <vt:lpstr>仿宋</vt:lpstr>
      <vt:lpstr>思源黑体 CN Bold</vt:lpstr>
      <vt:lpstr>宋体</vt:lpstr>
      <vt:lpstr>字魂36号-正文宋楷</vt:lpstr>
      <vt:lpstr>字魂59号-创粗黑</vt:lpstr>
      <vt:lpstr>Arial</vt:lpstr>
      <vt:lpstr>Calibri</vt:lpstr>
      <vt:lpstr>Calibri Light</vt:lpstr>
      <vt:lpstr>Office Theme</vt:lpstr>
      <vt:lpstr>1_Office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subject>素材来源网站当图网-www.99ppt.com</dc:subject>
  <dc:creator>素材来源网站当图网-www.99ppt.com</dc:creator>
  <dc:description>素材来源网站当图网-www.99ppt.com</dc:description>
  <cp:lastModifiedBy>shendu</cp:lastModifiedBy>
  <cp:revision>442</cp:revision>
  <dcterms:created xsi:type="dcterms:W3CDTF">2019-03-29T12:25:00Z</dcterms:created>
  <dcterms:modified xsi:type="dcterms:W3CDTF">2024-10-23T07:50:47Z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D39D41A290714C759AB4063DF30D2C25</vt:lpwstr>
  </property>
</Properties>
</file>